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09" r:id="rId2"/>
    <p:sldId id="304" r:id="rId3"/>
    <p:sldId id="355" r:id="rId4"/>
    <p:sldId id="352" r:id="rId5"/>
    <p:sldId id="305" r:id="rId6"/>
    <p:sldId id="321" r:id="rId7"/>
    <p:sldId id="323" r:id="rId8"/>
    <p:sldId id="324" r:id="rId9"/>
    <p:sldId id="325" r:id="rId10"/>
    <p:sldId id="353" r:id="rId11"/>
    <p:sldId id="327" r:id="rId12"/>
    <p:sldId id="328" r:id="rId13"/>
    <p:sldId id="354" r:id="rId14"/>
    <p:sldId id="338" r:id="rId15"/>
    <p:sldId id="339" r:id="rId16"/>
    <p:sldId id="377" r:id="rId17"/>
    <p:sldId id="376" r:id="rId18"/>
    <p:sldId id="381" r:id="rId19"/>
    <p:sldId id="358" r:id="rId20"/>
    <p:sldId id="379" r:id="rId21"/>
    <p:sldId id="380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D1E"/>
    <a:srgbClr val="996633"/>
    <a:srgbClr val="595959"/>
    <a:srgbClr val="00AEE7"/>
    <a:srgbClr val="FFFFFF"/>
    <a:srgbClr val="D7C9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92154" autoAdjust="0"/>
  </p:normalViewPr>
  <p:slideViewPr>
    <p:cSldViewPr snapToObjects="1">
      <p:cViewPr>
        <p:scale>
          <a:sx n="66" d="100"/>
          <a:sy n="66" d="100"/>
        </p:scale>
        <p:origin x="-14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1FBE27-2F61-49B9-9DEA-B43D1955C47F}" type="datetimeFigureOut">
              <a:rPr lang="en-US"/>
              <a:pPr>
                <a:defRPr/>
              </a:pPr>
              <a:t>4/10/2012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115513-B63D-4DE8-85AD-F47F4E7BFA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EF11D6-9C36-4D55-A79A-1259EEF1040A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3FD8C6-898F-439E-A2B5-55607D25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500D4-573E-4EB0-AB20-E7A32D6B281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2B679-B171-487F-B7CA-F4F941CED39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C3D01-D924-45D1-98E3-746ED02438F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EB7A2-AECA-4265-A715-BB4602DF5DFE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EA52A-583A-4C8A-AD1C-47A7D32E63F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F8538-E251-4BDE-B82A-E19806920D7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E3F4D-4A35-47A1-AB2A-0596D9D2C33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9FA7D-5E25-4BD1-A69B-ECA73A5BF66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A41FF-EE97-4E72-BA5B-459D56B15A8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83C89-30E8-49F5-828C-424B389CD48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5762D-69F2-4245-9A7C-819E38912E4A}" type="slidenum">
              <a:rPr lang="en-CA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F10DC-7D59-4AB0-9F1A-24D64F4CAE2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2BE69-BD4A-43C4-9158-AF0ED1D5A84C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1F88B-FBFE-4D75-9D74-31CF87C8216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C5F3F-25D6-40EA-9EB8-E31940CFA7E0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501F5-CA4C-44AB-A59A-29763935E23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74930-8C76-412B-9CC4-8ECC7BB3049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DA8FA-EB19-42C3-8C96-011BC2E9F9A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2971D-C177-41F8-95E2-5BFBD79F60A5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DD9FF-171A-4C39-AD4D-A69DB5049303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88825-4B55-48B9-97E2-CF3075A455D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28800" y="38100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  <a:cs typeface="+mn-cs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1827213"/>
            <a:ext cx="5259387" cy="1830387"/>
          </a:xfrm>
          <a:noFill/>
        </p:spPr>
        <p:txBody>
          <a:bodyPr lIns="0" rIns="0" bIns="0" anchor="t"/>
          <a:lstStyle>
            <a:lvl1pPr>
              <a:lnSpc>
                <a:spcPts val="5200"/>
              </a:lnSpc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7213" y="3276600"/>
            <a:ext cx="6249987" cy="533400"/>
          </a:xfrm>
        </p:spPr>
        <p:txBody>
          <a:bodyPr/>
          <a:lstStyle>
            <a:lvl1pPr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828800" y="4495800"/>
            <a:ext cx="6019800" cy="534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Georgi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4A654B8-BC8C-47E3-879C-D7299F31A84D}" type="datetimeFigureOut">
              <a:rPr lang="en-US"/>
              <a:pPr>
                <a:defRPr/>
              </a:pPr>
              <a:t>4/10/2012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22D7-ED7F-4D03-9837-1AB552F6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57134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57134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BF54-8D4F-4ED8-954B-2BEFE8101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DFB5-874C-47F2-AF13-55727C318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8471-3618-4292-B81F-473AAE5D0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598613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13" y="1598613"/>
            <a:ext cx="32400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459E-FB9F-4E52-8FE9-F22ABC9E2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74DF-354E-441B-9833-22A049112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A2A9-903D-4D6E-8D10-5DCA5313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52F5-9926-4CBC-8D47-82030788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16CD-05EF-4F92-AD73-1BC9FF66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C5DC-68F5-4A45-8F22-EA87804F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0825" cy="1252538"/>
          </a:xfrm>
          <a:prstGeom prst="rect">
            <a:avLst/>
          </a:prstGeom>
          <a:solidFill>
            <a:srgbClr val="009DDC"/>
          </a:solidFill>
          <a:ln w="9525">
            <a:noFill/>
            <a:miter lim="800000"/>
            <a:headEnd/>
            <a:tailEnd/>
          </a:ln>
        </p:spPr>
        <p:txBody>
          <a:bodyPr vert="horz" wrap="square" lIns="1143000" tIns="0" rIns="228600" bIns="14630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1598613"/>
            <a:ext cx="6630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pic>
        <p:nvPicPr>
          <p:cNvPr id="1028" name="Picture 9" descr="mpi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5763" y="6178550"/>
            <a:ext cx="202406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434138"/>
            <a:ext cx="839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A7967"/>
                </a:solidFill>
                <a:latin typeface="Georgi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F98685-E8AF-40B7-B951-E2C1C4AD8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169863" algn="l" rtl="0" eaLnBrk="0" fontAlgn="base" hangingPunct="0">
        <a:spcBef>
          <a:spcPct val="20000"/>
        </a:spcBef>
        <a:spcAft>
          <a:spcPct val="0"/>
        </a:spcAft>
        <a:buSzPct val="75000"/>
        <a:buFont typeface="Times" pitchFamily="18" charset="0"/>
        <a:buChar char="•"/>
        <a:defRPr sz="2000">
          <a:solidFill>
            <a:srgbClr val="009DDC"/>
          </a:solidFill>
          <a:latin typeface="+mn-lt"/>
          <a:ea typeface="+mn-ea"/>
          <a:cs typeface="ＭＳ Ｐゴシック" charset="-128"/>
        </a:defRPr>
      </a:lvl1pPr>
      <a:lvl2pPr marL="457200" indent="-1698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968375" indent="-111125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1262063" indent="-11906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719263" indent="-1190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176463" indent="-1190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633663" indent="-1190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090863" indent="-11906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827213" y="1827213"/>
            <a:ext cx="6478587" cy="1830387"/>
          </a:xfrm>
          <a:noFill/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bg-BG" sz="4000" baseline="-14000" dirty="0" smtClean="0"/>
              <a:t>Акт за Достъпност за гражданите на Онтарио с увреждания (АО</a:t>
            </a:r>
            <a:r>
              <a:rPr lang="en-US" sz="4000" baseline="-14000" dirty="0" smtClean="0"/>
              <a:t>DA</a:t>
            </a:r>
            <a:r>
              <a:rPr lang="bg-BG" sz="4000" baseline="-14000" dirty="0" smtClean="0"/>
              <a:t>)</a:t>
            </a:r>
            <a:br>
              <a:rPr lang="bg-BG" sz="4000" baseline="-14000" dirty="0" smtClean="0"/>
            </a:br>
            <a:r>
              <a:rPr lang="bg-BG" sz="4000" baseline="-14000" dirty="0" smtClean="0"/>
              <a:t>Прогнозиране </a:t>
            </a:r>
            <a:r>
              <a:rPr lang="bg-BG" sz="4000" baseline="-14000" dirty="0" smtClean="0"/>
              <a:t>на </a:t>
            </a:r>
            <a:r>
              <a:rPr lang="bg-BG" sz="4000" baseline="-14000" dirty="0" smtClean="0"/>
              <a:t>икономическите въздействия</a:t>
            </a:r>
            <a:endParaRPr lang="en-US" sz="4000" baseline="-14000" dirty="0" smtClean="0"/>
          </a:p>
        </p:txBody>
      </p:sp>
      <p:sp>
        <p:nvSpPr>
          <p:cNvPr id="15362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7213" y="4724400"/>
            <a:ext cx="6249987" cy="533400"/>
          </a:xfrm>
        </p:spPr>
        <p:txBody>
          <a:bodyPr/>
          <a:lstStyle/>
          <a:p>
            <a:pPr marL="0" algn="r" eaLnBrk="1" hangingPunct="1"/>
            <a:r>
              <a:rPr lang="en-US" smtClean="0"/>
              <a:t>Kevin Stolarick, </a:t>
            </a:r>
            <a:r>
              <a:rPr lang="bg-BG" smtClean="0"/>
              <a:t>Докторант</a:t>
            </a:r>
            <a:endParaRPr lang="en-US" smtClean="0"/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5484813"/>
            <a:ext cx="6019800" cy="5349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mtClean="0">
                <a:latin typeface="Georgia" pitchFamily="18" charset="0"/>
              </a:rPr>
              <a:t>Март</a:t>
            </a:r>
            <a:r>
              <a:rPr lang="en-US" smtClean="0">
                <a:latin typeface="Georgia" pitchFamily="18" charset="0"/>
              </a:rPr>
              <a:t> 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F3990F-76DF-4466-8778-AE0B7064C9C5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4" name="Picture 4" descr="sectiontitlepos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87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0825" cy="1295400"/>
          </a:xfrm>
          <a:prstGeom prst="rect">
            <a:avLst/>
          </a:prstGeom>
          <a:solidFill>
            <a:srgbClr val="009DDC"/>
          </a:solidFill>
          <a:ln w="9525">
            <a:noFill/>
            <a:miter lim="800000"/>
            <a:headEnd/>
            <a:tailEnd/>
          </a:ln>
        </p:spPr>
        <p:txBody>
          <a:bodyPr lIns="1143000" tIns="0" rIns="1691640" bIns="146304" anchor="b"/>
          <a:lstStyle/>
          <a:p>
            <a:pPr>
              <a:lnSpc>
                <a:spcPts val="2800"/>
              </a:lnSpc>
            </a:pPr>
            <a:r>
              <a:rPr lang="bg-BG" sz="2800" dirty="0" smtClean="0">
                <a:solidFill>
                  <a:schemeClr val="bg1"/>
                </a:solidFill>
              </a:rPr>
              <a:t>Въздействие на </a:t>
            </a:r>
            <a:r>
              <a:rPr lang="en-US" sz="2800" dirty="0" smtClean="0">
                <a:solidFill>
                  <a:schemeClr val="bg1"/>
                </a:solidFill>
              </a:rPr>
              <a:t>AODA </a:t>
            </a:r>
            <a:r>
              <a:rPr lang="bg-BG" sz="2800" dirty="0" smtClean="0">
                <a:solidFill>
                  <a:schemeClr val="bg1"/>
                </a:solidFill>
              </a:rPr>
              <a:t> върху пазарите на Онтарио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Пет годишна прогноза за икономическото въздействие на </a:t>
            </a:r>
            <a:r>
              <a:rPr lang="en-CA" sz="2400" dirty="0" smtClean="0"/>
              <a:t>AODA </a:t>
            </a:r>
            <a:r>
              <a:rPr lang="bg-BG" sz="2400" dirty="0" smtClean="0"/>
              <a:t>върху разходите в туристическата индустрия </a:t>
            </a:r>
            <a:r>
              <a:rPr lang="en-CA" sz="2400" dirty="0" smtClean="0"/>
              <a:t>: </a:t>
            </a:r>
            <a:r>
              <a:rPr lang="bg-BG" sz="2400" dirty="0" smtClean="0"/>
              <a:t>три проекции</a:t>
            </a:r>
            <a:endParaRPr lang="en-US" sz="2000" dirty="0" smtClean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AF9A5-DAC8-4BC5-B952-30CC6AAADBFB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Source: Ontario Ministry of Tourism, Historical Data, Visitor Spending, 1980–2007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1141413" y="1447800"/>
            <a:ext cx="6079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600" dirty="0" smtClean="0">
                <a:solidFill>
                  <a:srgbClr val="00AEE7"/>
                </a:solidFill>
              </a:rPr>
              <a:t>Броят туристи на година расте поради подобрена достъпност</a:t>
            </a:r>
            <a:endParaRPr lang="en-US" sz="1600" dirty="0">
              <a:solidFill>
                <a:srgbClr val="00AEE7"/>
              </a:solidFill>
            </a:endParaRPr>
          </a:p>
        </p:txBody>
      </p:sp>
      <p:pic>
        <p:nvPicPr>
          <p:cNvPr id="35845" name="Picture 8" descr="Exhibit19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77168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2382996"/>
            <a:ext cx="1728192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Нормален растеж</a:t>
            </a:r>
            <a:endParaRPr lang="bg-BG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636912"/>
            <a:ext cx="2448272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Ниско въздействие: 3% увеличение</a:t>
            </a:r>
            <a:endParaRPr lang="bg-BG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4004320" y="2890828"/>
            <a:ext cx="2727920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Средно въздействие: 4.5% увеличение</a:t>
            </a:r>
            <a:endParaRPr lang="bg-BG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3103076"/>
            <a:ext cx="2727920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Високо въздействие:7% увеличение</a:t>
            </a:r>
            <a:endParaRPr lang="bg-BG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55613" y="3789040"/>
            <a:ext cx="1596107" cy="90024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b="1" dirty="0" smtClean="0"/>
              <a:t>Годишни разходи за туризъм (С$ млрд) 2007</a:t>
            </a:r>
          </a:p>
          <a:p>
            <a:endParaRPr lang="bg-BG" sz="1050" dirty="0" smtClean="0"/>
          </a:p>
          <a:p>
            <a:endParaRPr lang="bg-BG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5551348"/>
            <a:ext cx="5984528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Година 1               Година 2               Година 3            Година 4             Година 5            Година 6</a:t>
            </a:r>
            <a:endParaRPr lang="bg-BG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Пет годишна прогноза за продажби на дребно, еъздействие на </a:t>
            </a:r>
            <a:r>
              <a:rPr lang="en-CA" sz="2400" dirty="0" smtClean="0"/>
              <a:t>AODA </a:t>
            </a:r>
            <a:r>
              <a:rPr lang="bg-BG" sz="2400" dirty="0" smtClean="0"/>
              <a:t>в/у продажбите</a:t>
            </a:r>
            <a:endParaRPr lang="en-US" sz="2000" dirty="0" smtClean="0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7120F-81B8-4D86-A264-EDA09E18891C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86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Source: Statistics Canada, Retail Trade, Sales by Trade Group Based on the North American Industry Classification System (NAICS), CANSIM II Table 800015</a:t>
            </a:r>
            <a:endParaRPr lang="en-US" sz="80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892" name="Picture 5" descr="Exhibit20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2133600"/>
            <a:ext cx="7716838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2492896"/>
            <a:ext cx="3024336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Нормален растеж</a:t>
            </a:r>
            <a:endParaRPr lang="bg-BG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2708920"/>
            <a:ext cx="2448272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Ниско въздействие: 2% увеличение</a:t>
            </a:r>
            <a:endParaRPr lang="bg-BG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644280" y="2959060"/>
            <a:ext cx="2727920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Средно въздействие: 3% увеличение</a:t>
            </a:r>
            <a:endParaRPr lang="bg-BG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212976"/>
            <a:ext cx="2448272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Високо въздействие:5% увеличение</a:t>
            </a:r>
            <a:endParaRPr lang="bg-BG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115864" y="5517232"/>
            <a:ext cx="5984528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dirty="0" smtClean="0"/>
              <a:t>Година 1               Година 2               Година 3            Година 4             Година 5            Година 6</a:t>
            </a:r>
            <a:endParaRPr lang="bg-BG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90227" y="3708248"/>
            <a:ext cx="1141413" cy="106182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b="1" dirty="0" smtClean="0"/>
              <a:t>Проектирани продажби </a:t>
            </a:r>
          </a:p>
          <a:p>
            <a:r>
              <a:rPr lang="bg-BG" sz="1050" b="1" dirty="0" smtClean="0"/>
              <a:t>(С$ млрд) </a:t>
            </a:r>
          </a:p>
          <a:p>
            <a:r>
              <a:rPr lang="bg-BG" sz="1050" b="1" dirty="0" smtClean="0"/>
              <a:t>2008</a:t>
            </a:r>
          </a:p>
          <a:p>
            <a:endParaRPr lang="bg-BG" sz="1050" dirty="0" smtClean="0"/>
          </a:p>
          <a:p>
            <a:endParaRPr lang="bg-BG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284240" y="2238980"/>
            <a:ext cx="3231976" cy="25391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bg-BG" sz="1050" b="1" dirty="0" smtClean="0"/>
              <a:t>Ниво на Растеж на продажбите на дребно </a:t>
            </a:r>
            <a:endParaRPr lang="bg-BG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6017C-C7FB-4723-B01E-EFFE1EDF30E2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938" name="Picture 4" descr="sectiontitlepos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0825" cy="1295400"/>
          </a:xfrm>
          <a:prstGeom prst="rect">
            <a:avLst/>
          </a:prstGeom>
          <a:solidFill>
            <a:srgbClr val="009DDC"/>
          </a:solidFill>
          <a:ln w="9525">
            <a:noFill/>
            <a:miter lim="800000"/>
            <a:headEnd/>
            <a:tailEnd/>
          </a:ln>
        </p:spPr>
        <p:txBody>
          <a:bodyPr lIns="1143000" tIns="0" rIns="1691640" bIns="146304" anchor="b"/>
          <a:lstStyle/>
          <a:p>
            <a:pPr>
              <a:lnSpc>
                <a:spcPts val="2800"/>
              </a:lnSpc>
            </a:pPr>
            <a:r>
              <a:rPr lang="bg-BG" sz="2800" dirty="0" smtClean="0">
                <a:solidFill>
                  <a:schemeClr val="bg1"/>
                </a:solidFill>
              </a:rPr>
              <a:t>Социални разходи и ползи от </a:t>
            </a:r>
            <a:r>
              <a:rPr lang="en-US" sz="2800" dirty="0" smtClean="0">
                <a:solidFill>
                  <a:schemeClr val="bg1"/>
                </a:solidFill>
              </a:rPr>
              <a:t>AODA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Икономическо изключване</a:t>
            </a:r>
            <a:endParaRPr lang="en-US" sz="2400" dirty="0" smtClean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6EBA7-1A0F-4F6E-AC80-892DC3CE294E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987" name="Picture 2" descr="C:\Documents and Settings\Mark.Denstedt\My Documents\Work\AODA\Presentation PNGs\Presentation PNGs\Exhibit28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128838"/>
            <a:ext cx="54292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94740" y="5312241"/>
            <a:ext cx="2885572" cy="276999"/>
          </a:xfrm>
          <a:prstGeom prst="rect">
            <a:avLst/>
          </a:prstGeom>
          <a:solidFill>
            <a:srgbClr val="00A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200" b="1" dirty="0" smtClean="0">
                <a:solidFill>
                  <a:schemeClr val="bg1"/>
                </a:solidFill>
              </a:rPr>
              <a:t>Подтиснат капацитет за печелене</a:t>
            </a:r>
            <a:endParaRPr lang="bg-BG" sz="1200" b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00820" y="2185119"/>
            <a:ext cx="3579292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Увеличено отсъствие на настойници</a:t>
            </a:r>
            <a:endParaRPr lang="bg-BG" sz="14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63888" y="3789040"/>
            <a:ext cx="2590261" cy="307777"/>
          </a:xfrm>
          <a:prstGeom prst="rect">
            <a:avLst/>
          </a:prstGeom>
          <a:solidFill>
            <a:srgbClr val="5C3D1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Икономическо изключване</a:t>
            </a:r>
            <a:endParaRPr lang="bg-BG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Устойчива бедност и неравенство в доходите</a:t>
            </a:r>
            <a:endParaRPr lang="en-US" sz="2400" dirty="0" smtClean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D4BA5-B57B-4C99-B1BA-1AE728A09452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4035" name="Picture 2" descr="C:\Documents and Settings\Mark.Denstedt\My Documents\Work\AODA\Presentation PNGs\Presentation PNGs\Exhibit29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857375"/>
            <a:ext cx="6314454" cy="41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48064" y="5600273"/>
            <a:ext cx="2885572" cy="276999"/>
          </a:xfrm>
          <a:prstGeom prst="rect">
            <a:avLst/>
          </a:prstGeom>
          <a:solidFill>
            <a:srgbClr val="00A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200" b="1" dirty="0" smtClean="0">
                <a:solidFill>
                  <a:schemeClr val="bg1"/>
                </a:solidFill>
              </a:rPr>
              <a:t>Намалени постъпления от данъци</a:t>
            </a:r>
            <a:endParaRPr lang="bg-BG" sz="1200" b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7704" y="1857374"/>
            <a:ext cx="3456384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Увеличени здравни и социални разходи</a:t>
            </a:r>
            <a:endParaRPr lang="bg-BG" sz="14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35896" y="3554432"/>
            <a:ext cx="2952328" cy="738664"/>
          </a:xfrm>
          <a:prstGeom prst="rect">
            <a:avLst/>
          </a:prstGeom>
          <a:solidFill>
            <a:srgbClr val="5C3D1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Устойчива бедност и </a:t>
            </a:r>
            <a:endParaRPr lang="bg-BG" sz="1400" b="1" dirty="0" smtClean="0">
              <a:solidFill>
                <a:schemeClr val="bg1"/>
              </a:solidFill>
            </a:endParaRPr>
          </a:p>
          <a:p>
            <a:r>
              <a:rPr lang="bg-BG" sz="1400" b="1" dirty="0" smtClean="0">
                <a:solidFill>
                  <a:schemeClr val="bg1"/>
                </a:solidFill>
              </a:rPr>
              <a:t>неравенство </a:t>
            </a:r>
            <a:r>
              <a:rPr lang="bg-BG" sz="1400" b="1" dirty="0" smtClean="0">
                <a:solidFill>
                  <a:schemeClr val="bg1"/>
                </a:solidFill>
              </a:rPr>
              <a:t>в </a:t>
            </a:r>
            <a:r>
              <a:rPr lang="bg-BG" sz="1400" b="1" dirty="0" smtClean="0">
                <a:solidFill>
                  <a:schemeClr val="bg1"/>
                </a:solidFill>
              </a:rPr>
              <a:t>доходите</a:t>
            </a:r>
          </a:p>
          <a:p>
            <a:endParaRPr lang="bg-BG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dirty="0" smtClean="0"/>
              <a:t>Приобщаващите общества </a:t>
            </a:r>
            <a:r>
              <a:rPr lang="bg-BG" sz="2400" dirty="0" smtClean="0"/>
              <a:t>са по-иновативни</a:t>
            </a:r>
            <a:endParaRPr lang="en-US" sz="2400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Разнородните групи са по-иновативни</a:t>
            </a:r>
            <a:endParaRPr lang="en-US" dirty="0" smtClean="0"/>
          </a:p>
          <a:p>
            <a:pPr eaLnBrk="1" hangingPunct="1"/>
            <a:r>
              <a:rPr lang="bg-BG" dirty="0" smtClean="0"/>
              <a:t>Нужна е подкрепа за справедливо участие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bg-BG" dirty="0" smtClean="0"/>
              <a:t>Достъпността ще предостави конкретни предизвикателства, които пораждат творчество в дизайна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bg-BG" dirty="0" smtClean="0"/>
              <a:t>ХУ донасят опит от разнообразно и изобретателно мислене </a:t>
            </a:r>
            <a:r>
              <a:rPr lang="en-US" dirty="0" smtClean="0"/>
              <a:t>(</a:t>
            </a:r>
            <a:r>
              <a:rPr lang="bg-BG" dirty="0" smtClean="0"/>
              <a:t>пр</a:t>
            </a:r>
            <a:r>
              <a:rPr lang="en-US" dirty="0" smtClean="0"/>
              <a:t>., </a:t>
            </a:r>
            <a:r>
              <a:rPr lang="en-US" dirty="0" smtClean="0"/>
              <a:t>IBM)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dirty="0" smtClean="0"/>
              <a:t>Приобщаващите общества са по-здрави</a:t>
            </a:r>
            <a:endParaRPr lang="en-US" sz="2400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141413" y="1598613"/>
            <a:ext cx="6958979" cy="4114800"/>
          </a:xfrm>
        </p:spPr>
        <p:txBody>
          <a:bodyPr/>
          <a:lstStyle/>
          <a:p>
            <a:pPr eaLnBrk="1" hangingPunct="1"/>
            <a:r>
              <a:rPr lang="bg-BG" dirty="0" smtClean="0"/>
              <a:t>Онтарийците с увреждания са в най-ниския квинтил на доходите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Times" pitchFamily="18" charset="0"/>
              <a:buNone/>
            </a:pPr>
            <a:r>
              <a:rPr lang="bg-BG" dirty="0" smtClean="0"/>
              <a:t>Неравенство в доходите, свързано с по-високи нива на:</a:t>
            </a:r>
            <a:endParaRPr lang="en-US" dirty="0" smtClean="0"/>
          </a:p>
          <a:p>
            <a:pPr eaLnBrk="1" hangingPunct="1"/>
            <a:r>
              <a:rPr lang="bg-BG" dirty="0" smtClean="0"/>
              <a:t>Психично заболяване</a:t>
            </a:r>
            <a:endParaRPr lang="en-US" dirty="0" smtClean="0"/>
          </a:p>
          <a:p>
            <a:pPr eaLnBrk="1" hangingPunct="1"/>
            <a:r>
              <a:rPr lang="bg-BG" dirty="0" smtClean="0"/>
              <a:t>Детска смъртност</a:t>
            </a:r>
            <a:endParaRPr lang="en-US" dirty="0" smtClean="0"/>
          </a:p>
          <a:p>
            <a:pPr eaLnBrk="1" hangingPunct="1"/>
            <a:r>
              <a:rPr lang="bg-BG" dirty="0" smtClean="0"/>
              <a:t>Затлъстяване</a:t>
            </a:r>
            <a:endParaRPr lang="en-US" dirty="0" smtClean="0"/>
          </a:p>
          <a:p>
            <a:pPr eaLnBrk="1" hangingPunct="1"/>
            <a:r>
              <a:rPr lang="bg-BG" dirty="0" smtClean="0"/>
              <a:t>Убийства</a:t>
            </a:r>
            <a:endParaRPr lang="en-US" dirty="0" smtClean="0"/>
          </a:p>
          <a:p>
            <a:pPr eaLnBrk="1" hangingPunct="1"/>
            <a:r>
              <a:rPr lang="bg-BG" dirty="0" smtClean="0"/>
              <a:t>Физическо заболяване</a:t>
            </a:r>
            <a:endParaRPr lang="en-US" dirty="0" smtClean="0"/>
          </a:p>
          <a:p>
            <a:pPr eaLnBrk="1" hangingPunct="1">
              <a:buFont typeface="Times" pitchFamily="18" charset="0"/>
              <a:buNone/>
            </a:pPr>
            <a:r>
              <a:rPr lang="en-US" dirty="0" smtClean="0"/>
              <a:t>(Wilkinson &amp; Pickett)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dirty="0" smtClean="0"/>
              <a:t>“</a:t>
            </a:r>
            <a:r>
              <a:rPr lang="en-US" sz="2400" dirty="0" smtClean="0"/>
              <a:t>Curb-cut</a:t>
            </a:r>
            <a:r>
              <a:rPr lang="bg-BG" sz="2400" dirty="0" smtClean="0"/>
              <a:t>”</a:t>
            </a:r>
            <a:r>
              <a:rPr lang="en-US" sz="2400" dirty="0" smtClean="0"/>
              <a:t> </a:t>
            </a:r>
            <a:r>
              <a:rPr lang="bg-BG" sz="2400" dirty="0" smtClean="0"/>
              <a:t>ефект</a:t>
            </a:r>
            <a:r>
              <a:rPr lang="en-US" sz="2400" dirty="0" smtClean="0"/>
              <a:t>: </a:t>
            </a:r>
            <a:r>
              <a:rPr lang="bg-BG" sz="2400" dirty="0" smtClean="0"/>
              <a:t>неочакваните ползи от интегриращия дизайн за всички потребители</a:t>
            </a:r>
            <a:endParaRPr lang="en-US" sz="2400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ХУ са един от най-разнообразните източници на наличен човешки капитал в обществата ни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bg-BG" dirty="0" smtClean="0"/>
              <a:t>Продукти , проектирани чрез концепцията за интегрираност са по-гъвкави, адаптивни , използваеми, издръжливи и устойчиви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bg-BG" dirty="0" smtClean="0"/>
              <a:t>Потенциал за ускоряване на растежа, творчеството и благосъстоянието за всички членове на обществото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dirty="0" smtClean="0"/>
              <a:t>Благодаря Ви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Kevin Stolarick</a:t>
            </a:r>
          </a:p>
          <a:p>
            <a:pPr eaLnBrk="1" hangingPunct="1">
              <a:defRPr/>
            </a:pPr>
            <a:endParaRPr lang="en-US" dirty="0" smtClean="0">
              <a:solidFill>
                <a:srgbClr val="E96D1F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martinprosperity.org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kms@rotman.utoronto.ca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bg-BG" smtClean="0">
                <a:solidFill>
                  <a:srgbClr val="009DDC"/>
                </a:solidFill>
              </a:rPr>
              <a:t>Сътрудничество между три изследователски структури</a:t>
            </a:r>
            <a:endParaRPr lang="en-US" smtClean="0">
              <a:solidFill>
                <a:srgbClr val="009DDC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>
                <a:solidFill>
                  <a:srgbClr val="00AEE7"/>
                </a:solidFill>
              </a:rPr>
              <a:t> </a:t>
            </a:r>
            <a:r>
              <a:rPr lang="bg-BG" dirty="0" smtClean="0">
                <a:solidFill>
                  <a:srgbClr val="00AEE7"/>
                </a:solidFill>
              </a:rPr>
              <a:t>Институт </a:t>
            </a:r>
            <a:r>
              <a:rPr lang="bg-BG" dirty="0" smtClean="0">
                <a:solidFill>
                  <a:srgbClr val="00AEE7"/>
                </a:solidFill>
              </a:rPr>
              <a:t>за Просперитет </a:t>
            </a:r>
            <a:r>
              <a:rPr lang="en-US" dirty="0" smtClean="0">
                <a:solidFill>
                  <a:srgbClr val="00AEE7"/>
                </a:solidFill>
              </a:rPr>
              <a:t>Martin</a:t>
            </a:r>
            <a:endParaRPr lang="bg-BG" dirty="0" smtClean="0">
              <a:solidFill>
                <a:srgbClr val="00AEE7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AEE7"/>
              </a:solidFill>
            </a:endParaRPr>
          </a:p>
          <a:p>
            <a:pPr marL="0" indent="0" eaLnBrk="1" hangingPunct="1"/>
            <a:r>
              <a:rPr lang="en-US" dirty="0" smtClean="0">
                <a:solidFill>
                  <a:srgbClr val="00AEE7"/>
                </a:solidFill>
              </a:rPr>
              <a:t> </a:t>
            </a:r>
            <a:r>
              <a:rPr lang="bg-BG" dirty="0" smtClean="0">
                <a:solidFill>
                  <a:srgbClr val="00AEE7"/>
                </a:solidFill>
              </a:rPr>
              <a:t>Ресурсен център </a:t>
            </a:r>
            <a:r>
              <a:rPr lang="bg-BG" dirty="0" smtClean="0">
                <a:solidFill>
                  <a:srgbClr val="00AEE7"/>
                </a:solidFill>
              </a:rPr>
              <a:t>за адаптивна </a:t>
            </a:r>
            <a:r>
              <a:rPr lang="bg-BG" dirty="0" smtClean="0">
                <a:solidFill>
                  <a:srgbClr val="00AEE7"/>
                </a:solidFill>
              </a:rPr>
              <a:t>технилогия</a:t>
            </a:r>
            <a:endParaRPr lang="en-US" dirty="0" smtClean="0">
              <a:solidFill>
                <a:srgbClr val="00AEE7"/>
              </a:solidFill>
            </a:endParaRPr>
          </a:p>
          <a:p>
            <a:pPr marL="114300" lvl="1" indent="0" eaLnBrk="1" hangingPunct="1"/>
            <a:r>
              <a:rPr lang="bg-BG" dirty="0" smtClean="0">
                <a:solidFill>
                  <a:srgbClr val="00AEE7"/>
                </a:solidFill>
              </a:rPr>
              <a:t>Понастоящем Институт за интегриращ </a:t>
            </a:r>
            <a:r>
              <a:rPr lang="bg-BG" dirty="0" smtClean="0">
                <a:solidFill>
                  <a:srgbClr val="00AEE7"/>
                </a:solidFill>
              </a:rPr>
              <a:t>дизайн</a:t>
            </a:r>
          </a:p>
          <a:p>
            <a:pPr marL="114300" lvl="1" indent="0" eaLnBrk="1" hangingPunct="1">
              <a:buNone/>
            </a:pPr>
            <a:endParaRPr lang="en-US" dirty="0" smtClean="0">
              <a:solidFill>
                <a:srgbClr val="00AEE7"/>
              </a:solidFill>
            </a:endParaRPr>
          </a:p>
          <a:p>
            <a:pPr marL="0" indent="0" eaLnBrk="1" hangingPunct="1"/>
            <a:r>
              <a:rPr lang="en-US" dirty="0" smtClean="0">
                <a:solidFill>
                  <a:srgbClr val="00AEE7"/>
                </a:solidFill>
              </a:rPr>
              <a:t> </a:t>
            </a:r>
            <a:r>
              <a:rPr lang="bg-BG" dirty="0" smtClean="0">
                <a:solidFill>
                  <a:srgbClr val="00AEE7"/>
                </a:solidFill>
              </a:rPr>
              <a:t>Институт за конкурентност и просперитет</a:t>
            </a:r>
            <a:endParaRPr lang="en-US" dirty="0" smtClean="0">
              <a:solidFill>
                <a:srgbClr val="00AEE7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6C5B4-961F-4F6A-970D-B70D918EED46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63500">
            <a:solidFill>
              <a:srgbClr val="009DD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1413" y="6369050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CA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www.who.int</a:t>
            </a: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/topics/disabilities/en/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dirty="0" smtClean="0"/>
              <a:t>Пример от практиката</a:t>
            </a:r>
            <a:r>
              <a:rPr lang="en-US" sz="2400" dirty="0" smtClean="0"/>
              <a:t>: </a:t>
            </a:r>
            <a:r>
              <a:rPr lang="bg-BG" sz="2400" dirty="0" smtClean="0"/>
              <a:t>езеро </a:t>
            </a:r>
            <a:r>
              <a:rPr lang="en-US" sz="2400" dirty="0" smtClean="0"/>
              <a:t>Elliot</a:t>
            </a:r>
            <a:endParaRPr lang="en-US" sz="2400" dirty="0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141413" y="1598613"/>
            <a:ext cx="7088187" cy="4114800"/>
          </a:xfrm>
        </p:spPr>
        <p:txBody>
          <a:bodyPr/>
          <a:lstStyle/>
          <a:p>
            <a:pPr eaLnBrk="1" hangingPunct="1"/>
            <a:r>
              <a:rPr lang="bg-BG" dirty="0" smtClean="0"/>
              <a:t>От изчезналата минна общност към “концепция за живот след пенсиониране”</a:t>
            </a:r>
            <a:endParaRPr lang="en-US" dirty="0" smtClean="0"/>
          </a:p>
          <a:p>
            <a:pPr eaLnBrk="1" hangingPunct="1"/>
            <a:r>
              <a:rPr lang="bg-BG" dirty="0" smtClean="0"/>
              <a:t>Намаляване нивата на незаетост</a:t>
            </a:r>
            <a:endParaRPr lang="en-US" dirty="0" smtClean="0"/>
          </a:p>
          <a:p>
            <a:pPr eaLnBrk="1" hangingPunct="1"/>
            <a:r>
              <a:rPr lang="bg-BG" dirty="0" smtClean="0"/>
              <a:t>Увеличаване на личнте доходи</a:t>
            </a:r>
            <a:endParaRPr lang="en-US" dirty="0" smtClean="0"/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656013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276600"/>
            <a:ext cx="42862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Elliot Lake</a:t>
            </a:r>
          </a:p>
        </p:txBody>
      </p:sp>
      <p:pic>
        <p:nvPicPr>
          <p:cNvPr id="56322" name="4eccb6ea-3213-41fd-bb78-d4f26c3820ea" descr="B53CF4F6-89EF-4348-B11E-701482ADD0EA@Ro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492375"/>
            <a:ext cx="4189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c418d665-2611-4a94-9b8a-aac0de147128" descr="CDAD2178-C114-4627-8B8C-0D8BFEEE573A@Rot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492375"/>
            <a:ext cx="4578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971550" y="2060575"/>
            <a:ext cx="3377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dirty="0" smtClean="0"/>
              <a:t>Нива на незаетост</a:t>
            </a:r>
            <a:r>
              <a:rPr lang="en-US" dirty="0" smtClean="0"/>
              <a:t>, </a:t>
            </a:r>
            <a:r>
              <a:rPr lang="en-US" dirty="0"/>
              <a:t>1993-2007</a:t>
            </a:r>
          </a:p>
        </p:txBody>
      </p:sp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5508625" y="2060575"/>
            <a:ext cx="2896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dirty="0" smtClean="0"/>
              <a:t>Лични доходи</a:t>
            </a:r>
            <a:r>
              <a:rPr lang="en-US" dirty="0" smtClean="0"/>
              <a:t>, </a:t>
            </a:r>
            <a:r>
              <a:rPr lang="en-US" dirty="0"/>
              <a:t>1999-2006</a:t>
            </a:r>
          </a:p>
        </p:txBody>
      </p:sp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95250" y="5810250"/>
            <a:ext cx="6165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200" dirty="0" smtClean="0"/>
              <a:t>Източник </a:t>
            </a:r>
            <a:r>
              <a:rPr lang="en-US" sz="1200" dirty="0" smtClean="0"/>
              <a:t>: </a:t>
            </a:r>
            <a:r>
              <a:rPr lang="en-US" sz="1200" dirty="0"/>
              <a:t>Reproduced from Elliot Lake (2010) Invest in Elliot Lake – Success Stories</a:t>
            </a:r>
          </a:p>
          <a:p>
            <a:r>
              <a:rPr lang="bg-BG" sz="1200" dirty="0" smtClean="0"/>
              <a:t>Взето през  10 юни</a:t>
            </a:r>
            <a:r>
              <a:rPr lang="en-US" sz="1200" dirty="0" smtClean="0"/>
              <a:t>, </a:t>
            </a:r>
            <a:r>
              <a:rPr lang="en-US" sz="1200" dirty="0"/>
              <a:t>2010, </a:t>
            </a:r>
            <a:r>
              <a:rPr lang="bg-BG" sz="1200" dirty="0" smtClean="0"/>
              <a:t>от </a:t>
            </a:r>
            <a:r>
              <a:rPr lang="en-US" sz="1200" dirty="0" smtClean="0"/>
              <a:t>http</a:t>
            </a:r>
            <a:r>
              <a:rPr lang="en-US" sz="1200" dirty="0"/>
              <a:t>://www.cityofelliotlake.com/en/invest/sucessstories.asp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11760" y="2874422"/>
            <a:ext cx="88979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bg-BG" sz="1600" b="1" dirty="0" smtClean="0"/>
              <a:t>%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Цели на доклада</a:t>
            </a:r>
            <a:endParaRPr lang="en-CA" dirty="0" smtClean="0"/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u="sng" dirty="0" smtClean="0"/>
              <a:t>Включено в </a:t>
            </a:r>
            <a:r>
              <a:rPr lang="bg-BG" u="sng" dirty="0" smtClean="0"/>
              <a:t>доклада</a:t>
            </a:r>
            <a:endParaRPr lang="en-CA" u="sng" dirty="0" smtClean="0"/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bg-BG" sz="1800" dirty="0" smtClean="0"/>
          </a:p>
          <a:p>
            <a:pPr eaLnBrk="1" hangingPunct="1"/>
            <a:r>
              <a:rPr lang="bg-BG" sz="1800" dirty="0" smtClean="0"/>
              <a:t>Обсъждане </a:t>
            </a:r>
            <a:r>
              <a:rPr lang="bg-BG" sz="1800" dirty="0" smtClean="0"/>
              <a:t>в широк смисъл на въздействията на </a:t>
            </a:r>
            <a:r>
              <a:rPr lang="en-CA" sz="1800" dirty="0" smtClean="0"/>
              <a:t>AODA</a:t>
            </a:r>
            <a:r>
              <a:rPr lang="bg-BG" sz="1800" dirty="0" smtClean="0"/>
              <a:t> върху просперитета</a:t>
            </a:r>
            <a:endParaRPr lang="en-CA" sz="1800" dirty="0" smtClean="0"/>
          </a:p>
          <a:p>
            <a:pPr eaLnBrk="1" hangingPunct="1"/>
            <a:r>
              <a:rPr lang="bg-BG" sz="1800" dirty="0" smtClean="0"/>
              <a:t>Предприемане на оптимални и ефективни правила</a:t>
            </a:r>
            <a:endParaRPr lang="en-CA" sz="1800" dirty="0" smtClean="0"/>
          </a:p>
          <a:p>
            <a:pPr eaLnBrk="1" hangingPunct="1"/>
            <a:r>
              <a:rPr lang="bg-BG" sz="1800" dirty="0" smtClean="0"/>
              <a:t>Взимане предвид индивидуалното, пазарното и социалното въздействие</a:t>
            </a:r>
            <a:endParaRPr lang="en-CA" sz="1800" dirty="0" smtClean="0"/>
          </a:p>
          <a:p>
            <a:pPr eaLnBrk="1" hangingPunct="1"/>
            <a:r>
              <a:rPr lang="bg-BG" sz="1800" dirty="0" smtClean="0"/>
              <a:t>Предоставяне на нов начин на </a:t>
            </a:r>
            <a:r>
              <a:rPr lang="bg-BG" sz="1800" dirty="0" smtClean="0"/>
              <a:t>размишление относно </a:t>
            </a:r>
            <a:r>
              <a:rPr lang="bg-BG" sz="1800" dirty="0" smtClean="0"/>
              <a:t>ползите на интегрирането</a:t>
            </a:r>
            <a:endParaRPr lang="en-CA" sz="1800" dirty="0" smtClean="0"/>
          </a:p>
        </p:txBody>
      </p:sp>
      <p:sp>
        <p:nvSpPr>
          <p:cNvPr id="19460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bg-BG" u="sng" smtClean="0"/>
              <a:t>Невключено в доклада</a:t>
            </a:r>
            <a:endParaRPr lang="en-CA" u="sng" smtClean="0"/>
          </a:p>
        </p:txBody>
      </p:sp>
      <p:sp>
        <p:nvSpPr>
          <p:cNvPr id="19461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pPr eaLnBrk="1" hangingPunct="1"/>
            <a:endParaRPr lang="bg-BG" sz="1800" dirty="0" smtClean="0"/>
          </a:p>
          <a:p>
            <a:pPr eaLnBrk="1" hangingPunct="1"/>
            <a:r>
              <a:rPr lang="bg-BG" sz="1800" dirty="0" smtClean="0"/>
              <a:t>Пълен </a:t>
            </a:r>
            <a:r>
              <a:rPr lang="bg-BG" sz="1800" dirty="0" smtClean="0"/>
              <a:t>анализ на разходите и ползите</a:t>
            </a:r>
            <a:endParaRPr lang="en-CA" sz="1800" dirty="0" smtClean="0"/>
          </a:p>
          <a:p>
            <a:pPr eaLnBrk="1" hangingPunct="1"/>
            <a:r>
              <a:rPr lang="bg-BG" sz="1800" dirty="0" smtClean="0"/>
              <a:t>Оценка на въздействията на определено индивидуално предприятие, организация, правителство</a:t>
            </a:r>
            <a:endParaRPr lang="en-CA" sz="1800" dirty="0" smtClean="0"/>
          </a:p>
          <a:p>
            <a:pPr eaLnBrk="1" hangingPunct="1"/>
            <a:r>
              <a:rPr lang="bg-BG" sz="1800" dirty="0" smtClean="0"/>
              <a:t>Разискване на съшествуващите опасения и проблеми</a:t>
            </a:r>
            <a:endParaRPr lang="en-CA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7591F-0641-4EDB-A58F-19E264E3E353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1506" name="Picture 4" descr="sectiontitlepos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0825" cy="1295400"/>
          </a:xfrm>
          <a:prstGeom prst="rect">
            <a:avLst/>
          </a:prstGeom>
          <a:solidFill>
            <a:srgbClr val="1E9FDC"/>
          </a:solidFill>
          <a:ln w="9525">
            <a:noFill/>
            <a:miter lim="800000"/>
            <a:headEnd/>
            <a:tailEnd/>
          </a:ln>
        </p:spPr>
        <p:txBody>
          <a:bodyPr lIns="1143000" tIns="0" rIns="1691640" bIns="146304" anchor="b"/>
          <a:lstStyle/>
          <a:p>
            <a:pPr>
              <a:lnSpc>
                <a:spcPts val="2800"/>
              </a:lnSpc>
            </a:pPr>
            <a:r>
              <a:rPr lang="bg-BG" sz="2800">
                <a:solidFill>
                  <a:schemeClr val="bg1"/>
                </a:solidFill>
              </a:rPr>
              <a:t>Икономическото въздействие на </a:t>
            </a:r>
            <a:r>
              <a:rPr lang="en-US" sz="2800">
                <a:solidFill>
                  <a:schemeClr val="bg1"/>
                </a:solidFill>
              </a:rPr>
              <a:t>AODA </a:t>
            </a:r>
            <a:r>
              <a:rPr lang="bg-BG" sz="2800">
                <a:solidFill>
                  <a:schemeClr val="bg1"/>
                </a:solidFill>
              </a:rPr>
              <a:t>върху индивидуалните граждани на Онтарио</a:t>
            </a:r>
            <a:endParaRPr lang="en-US" sz="2800">
              <a:solidFill>
                <a:srgbClr val="009D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Нормите повишават </a:t>
            </a:r>
            <a:r>
              <a:rPr lang="bg-BG" sz="2400" dirty="0" smtClean="0"/>
              <a:t>достъпа до заетост и </a:t>
            </a:r>
            <a:r>
              <a:rPr lang="bg-BG" sz="2400" dirty="0" smtClean="0"/>
              <a:t>образование</a:t>
            </a:r>
            <a:endParaRPr lang="en-US" sz="2400" dirty="0" smtClean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C53C0-4654-478B-B340-F684A1BDCF25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555" name="bf7b9e41-bff3-4158-bfb7-a9fa0876930f" descr="A7207477-0D89-4E96-9EC2-DB52C0D98169@Ro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43063"/>
            <a:ext cx="65055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35150" y="2636838"/>
            <a:ext cx="1698625" cy="366712"/>
          </a:xfrm>
          <a:prstGeom prst="rect">
            <a:avLst/>
          </a:prstGeom>
          <a:solidFill>
            <a:srgbClr val="00AEE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bg-BG" b="1">
                <a:solidFill>
                  <a:schemeClr val="bg1"/>
                </a:solidFill>
              </a:rPr>
              <a:t>Образование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58888" y="3624263"/>
            <a:ext cx="2592387" cy="730250"/>
          </a:xfrm>
          <a:prstGeom prst="rect">
            <a:avLst/>
          </a:prstGeom>
          <a:solidFill>
            <a:srgbClr val="00AEE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Достъп и завършване </a:t>
            </a:r>
          </a:p>
          <a:p>
            <a:r>
              <a:rPr lang="bg-BG" sz="1400" b="1">
                <a:solidFill>
                  <a:schemeClr val="bg1"/>
                </a:solidFill>
              </a:rPr>
              <a:t>на по-високо ниво </a:t>
            </a:r>
          </a:p>
          <a:p>
            <a:r>
              <a:rPr lang="bg-BG" sz="1400" b="1">
                <a:solidFill>
                  <a:schemeClr val="bg1"/>
                </a:solidFill>
              </a:rPr>
              <a:t>на образование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940425" y="2636838"/>
            <a:ext cx="1296988" cy="36671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b="1">
                <a:solidFill>
                  <a:schemeClr val="bg1"/>
                </a:solidFill>
              </a:rPr>
              <a:t>Заетост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435600" y="3703638"/>
            <a:ext cx="2016125" cy="517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</a:rPr>
              <a:t>Достъп до участие в работната сила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52714" y="1744663"/>
            <a:ext cx="4049712" cy="307777"/>
          </a:xfrm>
          <a:prstGeom prst="rect">
            <a:avLst/>
          </a:prstGeom>
          <a:solidFill>
            <a:srgbClr val="5C3D1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chemeClr val="bg1"/>
                </a:solidFill>
              </a:rPr>
              <a:t>Стандартите </a:t>
            </a:r>
            <a:r>
              <a:rPr lang="bg-BG" sz="1400" b="1" dirty="0">
                <a:solidFill>
                  <a:schemeClr val="bg1"/>
                </a:solidFill>
              </a:rPr>
              <a:t>повишават достъпа до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67744" y="5211763"/>
            <a:ext cx="4657109" cy="307777"/>
          </a:xfrm>
          <a:prstGeom prst="rect">
            <a:avLst/>
          </a:prstGeom>
          <a:solidFill>
            <a:srgbClr val="5C3D1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</a:rPr>
              <a:t>По-висок доход, близък </a:t>
            </a:r>
            <a:r>
              <a:rPr lang="bg-BG" sz="1400" b="1" dirty="0" smtClean="0">
                <a:solidFill>
                  <a:schemeClr val="bg1"/>
                </a:solidFill>
              </a:rPr>
              <a:t>до хората без увреждане </a:t>
            </a:r>
            <a:endParaRPr lang="bg-BG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smtClean="0"/>
              <a:t>Общ растеж на приходите от заетост</a:t>
            </a:r>
            <a:endParaRPr lang="en-US" sz="2400" smtClean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2F753-8905-4532-80DA-E31FEBF69CB7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Source: Institute for Competitiveness &amp; Prosperity analysis based on data from Statistics Canada, Participation and Activity Limitation Survey, 2006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50825" y="1447800"/>
            <a:ext cx="8739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600">
                <a:solidFill>
                  <a:srgbClr val="00AEE7"/>
                </a:solidFill>
              </a:rPr>
              <a:t>Общо увеличение на доходите от заетост следствие на по-голямо участие на ХУ</a:t>
            </a:r>
            <a:r>
              <a:rPr lang="en-CA" sz="1600">
                <a:solidFill>
                  <a:srgbClr val="00AEE7"/>
                </a:solidFill>
              </a:rPr>
              <a:t> (PwD),</a:t>
            </a:r>
            <a:endParaRPr lang="bg-BG" sz="1600">
              <a:solidFill>
                <a:srgbClr val="00AEE7"/>
              </a:solidFill>
            </a:endParaRPr>
          </a:p>
          <a:p>
            <a:r>
              <a:rPr lang="en-CA" sz="1600">
                <a:solidFill>
                  <a:srgbClr val="00AEE7"/>
                </a:solidFill>
              </a:rPr>
              <a:t> </a:t>
            </a:r>
            <a:r>
              <a:rPr lang="bg-BG" sz="1600">
                <a:solidFill>
                  <a:srgbClr val="00AEE7"/>
                </a:solidFill>
              </a:rPr>
              <a:t>Онтарио</a:t>
            </a:r>
            <a:r>
              <a:rPr lang="en-CA" sz="1600">
                <a:solidFill>
                  <a:srgbClr val="00AEE7"/>
                </a:solidFill>
              </a:rPr>
              <a:t> (C$ </a:t>
            </a:r>
            <a:r>
              <a:rPr lang="bg-BG" sz="1600">
                <a:solidFill>
                  <a:srgbClr val="00AEE7"/>
                </a:solidFill>
              </a:rPr>
              <a:t>Милиона</a:t>
            </a:r>
            <a:r>
              <a:rPr lang="en-CA" sz="1600">
                <a:solidFill>
                  <a:srgbClr val="00AEE7"/>
                </a:solidFill>
              </a:rPr>
              <a:t>), 2006</a:t>
            </a:r>
            <a:r>
              <a:rPr lang="en-US" sz="1600">
                <a:solidFill>
                  <a:srgbClr val="00AEE7"/>
                </a:solidFill>
              </a:rPr>
              <a:t> </a:t>
            </a:r>
          </a:p>
        </p:txBody>
      </p:sp>
      <p:pic>
        <p:nvPicPr>
          <p:cNvPr id="25605" name="Picture 2" descr="C:\Documents and Settings\Mark.Denstedt\My Documents\Work\AODA\Presentation PNGs\Presentation PNGs\Exhibit13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2714625"/>
            <a:ext cx="61452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smtClean="0"/>
              <a:t>Въздействие в/у икономиката на Онтарио</a:t>
            </a:r>
            <a:r>
              <a:rPr lang="en-CA" sz="2400" smtClean="0"/>
              <a:t>: </a:t>
            </a:r>
            <a:r>
              <a:rPr lang="bg-BG" sz="2400" smtClean="0"/>
              <a:t>Повишаване на БВП на глава от населението</a:t>
            </a:r>
            <a:endParaRPr lang="en-US" sz="240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9CCD9-7267-48C0-9322-27630AAD259F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Source: Institute for Competitiveness &amp; Prosperity analysis based on data from Statistics Canada, Participation and Activity Limitation Survey, 2006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141413" y="1447800"/>
            <a:ext cx="650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600">
                <a:solidFill>
                  <a:srgbClr val="00AEE7"/>
                </a:solidFill>
              </a:rPr>
              <a:t>Онтарио</a:t>
            </a:r>
            <a:r>
              <a:rPr lang="en-CA" sz="1600">
                <a:solidFill>
                  <a:srgbClr val="00AEE7"/>
                </a:solidFill>
              </a:rPr>
              <a:t>, </a:t>
            </a:r>
            <a:r>
              <a:rPr lang="bg-BG" sz="1600">
                <a:solidFill>
                  <a:srgbClr val="00AEE7"/>
                </a:solidFill>
              </a:rPr>
              <a:t>Печалба от БВП на г.н. поради по-високо участие на ХУ</a:t>
            </a:r>
            <a:r>
              <a:rPr lang="en-CA" sz="1600">
                <a:solidFill>
                  <a:srgbClr val="00AEE7"/>
                </a:solidFill>
              </a:rPr>
              <a:t> </a:t>
            </a:r>
            <a:br>
              <a:rPr lang="en-CA" sz="1600">
                <a:solidFill>
                  <a:srgbClr val="00AEE7"/>
                </a:solidFill>
              </a:rPr>
            </a:br>
            <a:r>
              <a:rPr lang="en-CA" sz="1600">
                <a:solidFill>
                  <a:srgbClr val="00AEE7"/>
                </a:solidFill>
              </a:rPr>
              <a:t>(C$), 2006</a:t>
            </a:r>
            <a:endParaRPr lang="en-US" sz="1600">
              <a:solidFill>
                <a:srgbClr val="00AEE7"/>
              </a:solidFill>
            </a:endParaRPr>
          </a:p>
        </p:txBody>
      </p:sp>
      <p:pic>
        <p:nvPicPr>
          <p:cNvPr id="27653" name="Picture 2" descr="C:\Documents and Settings\Mark.Denstedt\My Documents\Work\AODA\Presentation PNGs\Presentation PNGs\Exhibit15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2271713"/>
            <a:ext cx="57086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Повишение </a:t>
            </a:r>
            <a:r>
              <a:rPr lang="bg-BG" sz="2400" dirty="0" smtClean="0"/>
              <a:t>на доходите </a:t>
            </a:r>
            <a:r>
              <a:rPr lang="bg-BG" sz="2400" dirty="0" smtClean="0"/>
              <a:t>от заетост поради по-високи образователни постижения на ХУ.</a:t>
            </a:r>
            <a:r>
              <a:rPr lang="en-CA" sz="2400" dirty="0" smtClean="0"/>
              <a:t> </a:t>
            </a:r>
            <a:endParaRPr lang="en-US" sz="2400" dirty="0" smtClean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373EA-10A0-4529-A1FB-EFE6ED51D96B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Source: Institute for Competitiveness &amp; Prosperity analysis based on data from Statistics Canada, Participation and Activity Limitation Survey, 2006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141413" y="1447800"/>
            <a:ext cx="7541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600" dirty="0" smtClean="0">
                <a:solidFill>
                  <a:srgbClr val="00AEE7"/>
                </a:solidFill>
              </a:rPr>
              <a:t>Общо увеличение в заетостта поради по-високи образователни достижения</a:t>
            </a:r>
            <a:r>
              <a:rPr lang="en-CA" sz="1600" dirty="0">
                <a:solidFill>
                  <a:srgbClr val="00AEE7"/>
                </a:solidFill>
              </a:rPr>
              <a:t/>
            </a:r>
            <a:br>
              <a:rPr lang="en-CA" sz="1600" dirty="0">
                <a:solidFill>
                  <a:srgbClr val="00AEE7"/>
                </a:solidFill>
              </a:rPr>
            </a:br>
            <a:r>
              <a:rPr lang="bg-BG" sz="1600" dirty="0" smtClean="0">
                <a:solidFill>
                  <a:srgbClr val="00AEE7"/>
                </a:solidFill>
              </a:rPr>
              <a:t>на хора с увреждания</a:t>
            </a:r>
            <a:r>
              <a:rPr lang="en-CA" sz="1600" dirty="0" smtClean="0">
                <a:solidFill>
                  <a:srgbClr val="00AEE7"/>
                </a:solidFill>
              </a:rPr>
              <a:t>(</a:t>
            </a:r>
            <a:r>
              <a:rPr lang="bg-BG" sz="1600" dirty="0" smtClean="0">
                <a:solidFill>
                  <a:srgbClr val="00AEE7"/>
                </a:solidFill>
              </a:rPr>
              <a:t>ХУ</a:t>
            </a:r>
            <a:r>
              <a:rPr lang="en-CA" sz="1600" dirty="0" smtClean="0">
                <a:solidFill>
                  <a:srgbClr val="00AEE7"/>
                </a:solidFill>
              </a:rPr>
              <a:t>) </a:t>
            </a:r>
            <a:r>
              <a:rPr lang="bg-BG" sz="1600" dirty="0" smtClean="0">
                <a:solidFill>
                  <a:srgbClr val="00AEE7"/>
                </a:solidFill>
              </a:rPr>
              <a:t>в Онтарио </a:t>
            </a:r>
            <a:r>
              <a:rPr lang="en-CA" sz="1600" dirty="0" smtClean="0">
                <a:solidFill>
                  <a:srgbClr val="00AEE7"/>
                </a:solidFill>
              </a:rPr>
              <a:t>(C</a:t>
            </a:r>
            <a:r>
              <a:rPr lang="en-CA" sz="1600" dirty="0">
                <a:solidFill>
                  <a:srgbClr val="00AEE7"/>
                </a:solidFill>
              </a:rPr>
              <a:t>$ </a:t>
            </a:r>
            <a:r>
              <a:rPr lang="bg-BG" sz="1600" dirty="0" smtClean="0">
                <a:solidFill>
                  <a:srgbClr val="00AEE7"/>
                </a:solidFill>
              </a:rPr>
              <a:t>милиона</a:t>
            </a:r>
            <a:r>
              <a:rPr lang="en-CA" sz="1600" dirty="0" smtClean="0">
                <a:solidFill>
                  <a:srgbClr val="00AEE7"/>
                </a:solidFill>
              </a:rPr>
              <a:t>), </a:t>
            </a:r>
            <a:r>
              <a:rPr lang="en-CA" sz="1600" dirty="0">
                <a:solidFill>
                  <a:srgbClr val="00AEE7"/>
                </a:solidFill>
              </a:rPr>
              <a:t>2006</a:t>
            </a:r>
            <a:endParaRPr lang="en-US" sz="1600" dirty="0">
              <a:solidFill>
                <a:srgbClr val="00AEE7"/>
              </a:solidFill>
            </a:endParaRPr>
          </a:p>
        </p:txBody>
      </p:sp>
      <p:pic>
        <p:nvPicPr>
          <p:cNvPr id="29701" name="Picture 2" descr="C:\Documents and Settings\Mark.Denstedt\My Documents\Work\AODA\Presentation PNGs\Presentation PNGs\Exhibit16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214563"/>
            <a:ext cx="2744787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295400"/>
          </a:xfrm>
        </p:spPr>
        <p:txBody>
          <a:bodyPr/>
          <a:lstStyle/>
          <a:p>
            <a:pPr eaLnBrk="1" hangingPunct="1"/>
            <a:r>
              <a:rPr lang="bg-BG" sz="2400" dirty="0" smtClean="0"/>
              <a:t>Повишение на БВП на глава от населението поради по-високи образователни достижения на ХУ</a:t>
            </a:r>
            <a:endParaRPr lang="en-US" sz="2400" dirty="0" smtClean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AE3E2-14C4-407B-8D4E-7F1D4B503615}" type="slidenum">
              <a:rPr lang="en-US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413" y="6243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Source: Institute for Competitiveness &amp; Prosperity analysis based on data from Statistics Canada, Participation and Activity Limitation Survey, 2006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141413" y="1447800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dirty="0" smtClean="0">
                <a:solidFill>
                  <a:srgbClr val="00AEE7"/>
                </a:solidFill>
              </a:rPr>
              <a:t>2006</a:t>
            </a:r>
            <a:endParaRPr lang="en-US" sz="1600" dirty="0">
              <a:solidFill>
                <a:srgbClr val="00AEE7"/>
              </a:solidFill>
            </a:endParaRPr>
          </a:p>
        </p:txBody>
      </p:sp>
      <p:pic>
        <p:nvPicPr>
          <p:cNvPr id="31749" name="Picture 2" descr="C:\Documents and Settings\Mark.Denstedt\My Documents\Work\AODA\Presentation PNGs\Presentation PNGs\Exhibit17_Pres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2032000"/>
            <a:ext cx="27495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I PowerPoint Template">
  <a:themeElements>
    <a:clrScheme name="MPI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 PowerPoin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PI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784</Words>
  <Application>Microsoft Office PowerPoint</Application>
  <PresentationFormat>On-screen Show (4:3)</PresentationFormat>
  <Paragraphs>149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MPI PowerPoint Template</vt:lpstr>
      <vt:lpstr>Акт за Достъпност за гражданите на Онтарио с увреждания (АОDA) Прогнозиране на икономическите въздействия</vt:lpstr>
      <vt:lpstr>Сътрудничество между три изследователски структури</vt:lpstr>
      <vt:lpstr>Цели на доклада</vt:lpstr>
      <vt:lpstr>Slide 4</vt:lpstr>
      <vt:lpstr>Нормите повишават достъпа до заетост и образование</vt:lpstr>
      <vt:lpstr>Общ растеж на приходите от заетост</vt:lpstr>
      <vt:lpstr>Въздействие в/у икономиката на Онтарио: Повишаване на БВП на глава от населението</vt:lpstr>
      <vt:lpstr>Повишение на доходите от заетост поради по-високи образователни постижения на ХУ. </vt:lpstr>
      <vt:lpstr>Повишение на БВП на глава от населението поради по-високи образователни достижения на ХУ</vt:lpstr>
      <vt:lpstr>Slide 10</vt:lpstr>
      <vt:lpstr>Пет годишна прогноза за икономическото въздействие на AODA върху разходите в туристическата индустрия : три проекции</vt:lpstr>
      <vt:lpstr>Пет годишна прогноза за продажби на дребно, еъздействие на AODA в/у продажбите</vt:lpstr>
      <vt:lpstr>Slide 13</vt:lpstr>
      <vt:lpstr>Икономическо изключване</vt:lpstr>
      <vt:lpstr>Устойчива бедност и неравенство в доходите</vt:lpstr>
      <vt:lpstr>Приобщаващите общества са по-иновативни</vt:lpstr>
      <vt:lpstr>Приобщаващите общества са по-здрави</vt:lpstr>
      <vt:lpstr>“Curb-cut” ефект: неочакваните ползи от интегриращия дизайн за всички потребители</vt:lpstr>
      <vt:lpstr>Благодаря Ви</vt:lpstr>
      <vt:lpstr>Пример от практиката: езеро Elliot</vt:lpstr>
      <vt:lpstr>Elliot Lake</vt:lpstr>
    </vt:vector>
  </TitlesOfParts>
  <Company>OCAD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Hopgood</dc:creator>
  <cp:lastModifiedBy>x</cp:lastModifiedBy>
  <cp:revision>212</cp:revision>
  <dcterms:created xsi:type="dcterms:W3CDTF">2010-04-21T18:31:57Z</dcterms:created>
  <dcterms:modified xsi:type="dcterms:W3CDTF">2012-04-10T09:46:20Z</dcterms:modified>
</cp:coreProperties>
</file>